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  <p:sldMasterId id="2147483732" r:id="rId2"/>
    <p:sldMasterId id="2147483744" r:id="rId3"/>
    <p:sldMasterId id="2147483756" r:id="rId4"/>
    <p:sldMasterId id="2147483768" r:id="rId5"/>
    <p:sldMasterId id="2147483780" r:id="rId6"/>
    <p:sldMasterId id="2147483792" r:id="rId7"/>
    <p:sldMasterId id="2147483804" r:id="rId8"/>
    <p:sldMasterId id="2147483816" r:id="rId9"/>
  </p:sldMasterIdLst>
  <p:sldIdLst>
    <p:sldId id="256" r:id="rId10"/>
    <p:sldId id="257" r:id="rId11"/>
    <p:sldId id="265" r:id="rId12"/>
    <p:sldId id="258" r:id="rId13"/>
    <p:sldId id="266" r:id="rId14"/>
    <p:sldId id="259" r:id="rId15"/>
    <p:sldId id="267" r:id="rId16"/>
    <p:sldId id="260" r:id="rId17"/>
    <p:sldId id="261" r:id="rId18"/>
    <p:sldId id="268" r:id="rId19"/>
    <p:sldId id="262" r:id="rId20"/>
    <p:sldId id="263" r:id="rId21"/>
    <p:sldId id="272" r:id="rId22"/>
    <p:sldId id="271" r:id="rId23"/>
    <p:sldId id="274" r:id="rId24"/>
    <p:sldId id="275" r:id="rId25"/>
    <p:sldId id="276" r:id="rId26"/>
    <p:sldId id="273" r:id="rId27"/>
    <p:sldId id="264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2064" y="-2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1.xml"/><Relationship Id="rId21" Type="http://schemas.openxmlformats.org/officeDocument/2006/relationships/slide" Target="slides/slide12.xml"/><Relationship Id="rId22" Type="http://schemas.openxmlformats.org/officeDocument/2006/relationships/slide" Target="slides/slide13.xml"/><Relationship Id="rId23" Type="http://schemas.openxmlformats.org/officeDocument/2006/relationships/slide" Target="slides/slide14.xml"/><Relationship Id="rId24" Type="http://schemas.openxmlformats.org/officeDocument/2006/relationships/slide" Target="slides/slide15.xml"/><Relationship Id="rId25" Type="http://schemas.openxmlformats.org/officeDocument/2006/relationships/slide" Target="slides/slide16.xml"/><Relationship Id="rId26" Type="http://schemas.openxmlformats.org/officeDocument/2006/relationships/slide" Target="slides/slide17.xml"/><Relationship Id="rId27" Type="http://schemas.openxmlformats.org/officeDocument/2006/relationships/slide" Target="slides/slide18.xml"/><Relationship Id="rId28" Type="http://schemas.openxmlformats.org/officeDocument/2006/relationships/slide" Target="slides/slide19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Master" Target="slideMasters/slideMaster9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33" Type="http://schemas.openxmlformats.org/officeDocument/2006/relationships/tableStyles" Target="tableStyles.xml"/><Relationship Id="rId10" Type="http://schemas.openxmlformats.org/officeDocument/2006/relationships/slide" Target="slides/slide1.xml"/><Relationship Id="rId11" Type="http://schemas.openxmlformats.org/officeDocument/2006/relationships/slide" Target="slides/slide2.xml"/><Relationship Id="rId12" Type="http://schemas.openxmlformats.org/officeDocument/2006/relationships/slide" Target="slides/slide3.xml"/><Relationship Id="rId13" Type="http://schemas.openxmlformats.org/officeDocument/2006/relationships/slide" Target="slides/slide4.xml"/><Relationship Id="rId14" Type="http://schemas.openxmlformats.org/officeDocument/2006/relationships/slide" Target="slides/slide5.xml"/><Relationship Id="rId15" Type="http://schemas.openxmlformats.org/officeDocument/2006/relationships/slide" Target="slides/slide6.xml"/><Relationship Id="rId16" Type="http://schemas.openxmlformats.org/officeDocument/2006/relationships/slide" Target="slides/slide7.xml"/><Relationship Id="rId17" Type="http://schemas.openxmlformats.org/officeDocument/2006/relationships/slide" Target="slides/slide8.xml"/><Relationship Id="rId18" Type="http://schemas.openxmlformats.org/officeDocument/2006/relationships/slide" Target="slides/slide9.xml"/><Relationship Id="rId19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/>
              <a:t>12/11/15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/>
              <a:t>12/11/15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/>
              <a:t>12/11/15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2773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7592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7057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0951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2491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99911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01641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35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/>
              <a:t>12/11/15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87050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90547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61478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27731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75920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70577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09513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24918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99911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0164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/>
              <a:t>12/11/15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3558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87050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90547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614788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27731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75920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705774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09513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249187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9991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/>
              <a:t>12/11/15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016415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3558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87050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90547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614788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277316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75920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705774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095135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249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/>
              <a:t>12/11/15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999117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01641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3558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870501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905477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614788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657737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539354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85039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666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/>
              <a:t>12/11/15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550571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162718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789036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566688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4272634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774756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4227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65773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539354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850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/>
              <a:t>12/11/15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666227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550571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162718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789036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566688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4272634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774756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422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657737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5393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/>
              <a:t>12/11/15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850395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666227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550571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162718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789036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566688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4272634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774756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4227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1397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/>
              <a:t>12/11/15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286014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828313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673101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04556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4414262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343074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935189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37215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5780064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033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F5FBD-D9BA-6348-981F-F4DE758B34C0}" type="datetimeFigureOut">
              <a:rPr lang="en-US" smtClean="0"/>
              <a:t>12/11/15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E6D89-49B0-5B41-ADDB-C977ADE4B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32338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32338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32338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32338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89687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89687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89687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F5FBD-D9BA-6348-981F-F4DE758B34C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12/11/15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E6D89-49B0-5B41-ADDB-C977ADE4B284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23676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Relationship Id="rId2" Type="http://schemas.openxmlformats.org/officeDocument/2006/relationships/image" Target="../media/image12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Relationship Id="rId2" Type="http://schemas.openxmlformats.org/officeDocument/2006/relationships/image" Target="../media/image13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Relationship Id="rId2" Type="http://schemas.openxmlformats.org/officeDocument/2006/relationships/image" Target="../media/image16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Relationship Id="rId3" Type="http://schemas.openxmlformats.org/officeDocument/2006/relationships/image" Target="../media/image18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45" y="1727731"/>
            <a:ext cx="7543800" cy="1661751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latin typeface="+mn-lt"/>
              </a:rPr>
              <a:t>Refraction Migration</a:t>
            </a:r>
            <a:endParaRPr lang="en-US" sz="60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09" y="4440036"/>
            <a:ext cx="7368936" cy="1514836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en-US" sz="5100" dirty="0" smtClean="0">
                <a:solidFill>
                  <a:srgbClr val="FFFF00"/>
                </a:solidFill>
              </a:rPr>
              <a:t>Isa </a:t>
            </a:r>
            <a:r>
              <a:rPr lang="en-US" sz="5100" dirty="0" err="1" smtClean="0">
                <a:solidFill>
                  <a:srgbClr val="FFFF00"/>
                </a:solidFill>
              </a:rPr>
              <a:t>Eren</a:t>
            </a:r>
            <a:r>
              <a:rPr lang="en-US" sz="5100" dirty="0" smtClean="0">
                <a:solidFill>
                  <a:srgbClr val="FFFF00"/>
                </a:solidFill>
              </a:rPr>
              <a:t> </a:t>
            </a:r>
            <a:r>
              <a:rPr lang="en-US" sz="5100" dirty="0" err="1" smtClean="0">
                <a:solidFill>
                  <a:srgbClr val="FFFF00"/>
                </a:solidFill>
              </a:rPr>
              <a:t>Yildirim</a:t>
            </a:r>
            <a:r>
              <a:rPr lang="en-US" sz="5100" dirty="0">
                <a:solidFill>
                  <a:srgbClr val="FFFF00"/>
                </a:solidFill>
              </a:rPr>
              <a:t> </a:t>
            </a:r>
            <a:r>
              <a:rPr lang="en-US" sz="5100" dirty="0" smtClean="0">
                <a:solidFill>
                  <a:srgbClr val="FFFF00"/>
                </a:solidFill>
              </a:rPr>
              <a:t>				Dias Urozayev</a:t>
            </a:r>
          </a:p>
          <a:p>
            <a:pPr algn="l"/>
            <a:r>
              <a:rPr lang="en-US" sz="5100" dirty="0" smtClean="0">
                <a:solidFill>
                  <a:srgbClr val="FFFF00"/>
                </a:solidFill>
              </a:rPr>
              <a:t>King Abdullah University of Science and Technology</a:t>
            </a:r>
            <a:endParaRPr lang="en-US" sz="5100" dirty="0">
              <a:solidFill>
                <a:srgbClr val="FFFF00"/>
              </a:solidFill>
            </a:endParaRPr>
          </a:p>
          <a:p>
            <a:pPr algn="r"/>
            <a:r>
              <a:rPr lang="en-US" dirty="0" smtClean="0"/>
              <a:t>	</a:t>
            </a:r>
            <a:endParaRPr lang="en-US" dirty="0"/>
          </a:p>
          <a:p>
            <a:pPr algn="r"/>
            <a:endParaRPr lang="en-US" dirty="0"/>
          </a:p>
          <a:p>
            <a:pPr algn="ctr"/>
            <a:r>
              <a:rPr lang="en-US" sz="5000" dirty="0" smtClean="0"/>
              <a:t>10/12/2015</a:t>
            </a:r>
          </a:p>
          <a:p>
            <a:pPr algn="r"/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570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Diffraction Stack migration </a:t>
            </a:r>
          </a:p>
          <a:p>
            <a:endParaRPr lang="en-US" sz="2800" dirty="0"/>
          </a:p>
          <a:p>
            <a:r>
              <a:rPr lang="en-US" sz="2800" dirty="0"/>
              <a:t>L</a:t>
            </a:r>
            <a:r>
              <a:rPr lang="en-US" sz="2800" dirty="0" smtClean="0"/>
              <a:t>east Squares  Migration</a:t>
            </a:r>
          </a:p>
          <a:p>
            <a:endParaRPr lang="en-US" sz="2800" dirty="0"/>
          </a:p>
          <a:p>
            <a:r>
              <a:rPr lang="en-US" sz="2800" dirty="0" smtClean="0"/>
              <a:t>Implementations</a:t>
            </a:r>
          </a:p>
          <a:p>
            <a:endParaRPr lang="en-US" sz="2800" dirty="0"/>
          </a:p>
          <a:p>
            <a:r>
              <a:rPr lang="en-US" b="1" dirty="0" smtClean="0">
                <a:solidFill>
                  <a:srgbClr val="FFFF00"/>
                </a:solidFill>
              </a:rPr>
              <a:t>Results and Discussions</a:t>
            </a:r>
          </a:p>
          <a:p>
            <a:endParaRPr lang="en-US" sz="2800" dirty="0"/>
          </a:p>
          <a:p>
            <a:r>
              <a:rPr lang="en-US" sz="2800" dirty="0" smtClean="0"/>
              <a:t>Conclusion </a:t>
            </a:r>
            <a:endParaRPr lang="en-US" sz="2800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901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US" sz="6600" dirty="0" smtClean="0"/>
              <a:t>Results and Discussion</a:t>
            </a:r>
            <a:endParaRPr lang="en-US" dirty="0"/>
          </a:p>
        </p:txBody>
      </p:sp>
      <p:pic>
        <p:nvPicPr>
          <p:cNvPr id="12" name="Picture 11" descr="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5" r="7091"/>
          <a:stretch/>
        </p:blipFill>
        <p:spPr>
          <a:xfrm>
            <a:off x="998723" y="1316536"/>
            <a:ext cx="7015588" cy="5383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518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US" sz="6600" dirty="0" smtClean="0"/>
              <a:t>Results and Discussion</a:t>
            </a:r>
            <a:endParaRPr lang="en-US" dirty="0"/>
          </a:p>
        </p:txBody>
      </p:sp>
      <p:pic>
        <p:nvPicPr>
          <p:cNvPr id="2" name="Picture 1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00" y="1353421"/>
            <a:ext cx="7213600" cy="534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139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US" sz="6600" dirty="0" smtClean="0"/>
              <a:t>Results and Discussion</a:t>
            </a:r>
            <a:endParaRPr lang="en-US" dirty="0"/>
          </a:p>
        </p:txBody>
      </p:sp>
      <p:pic>
        <p:nvPicPr>
          <p:cNvPr id="2" name="Picture 1" descr="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279400"/>
            <a:ext cx="8915400" cy="629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692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US" sz="6600" dirty="0" smtClean="0"/>
              <a:t>Results and Discussion</a:t>
            </a:r>
            <a:endParaRPr lang="en-US" dirty="0"/>
          </a:p>
        </p:txBody>
      </p:sp>
      <p:pic>
        <p:nvPicPr>
          <p:cNvPr id="2" name="Picture 1" descr="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41"/>
          <a:stretch/>
        </p:blipFill>
        <p:spPr>
          <a:xfrm>
            <a:off x="1043947" y="1341092"/>
            <a:ext cx="6777840" cy="534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692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US" sz="6600" dirty="0" smtClean="0"/>
              <a:t>Results and Discussion</a:t>
            </a:r>
            <a:endParaRPr lang="en-US" dirty="0"/>
          </a:p>
        </p:txBody>
      </p:sp>
      <p:pic>
        <p:nvPicPr>
          <p:cNvPr id="5" name="Picture 4" descr="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25"/>
          <a:stretch/>
        </p:blipFill>
        <p:spPr>
          <a:xfrm>
            <a:off x="1174810" y="1291776"/>
            <a:ext cx="6728521" cy="534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944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US" sz="6600" dirty="0" smtClean="0"/>
              <a:t>Results and Discussion</a:t>
            </a:r>
            <a:endParaRPr lang="en-US" dirty="0"/>
          </a:p>
        </p:txBody>
      </p:sp>
      <p:pic>
        <p:nvPicPr>
          <p:cNvPr id="2" name="Picture 1" descr="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54"/>
          <a:stretch/>
        </p:blipFill>
        <p:spPr>
          <a:xfrm>
            <a:off x="1088500" y="1353421"/>
            <a:ext cx="6740848" cy="534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944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US" sz="6600" dirty="0" smtClean="0"/>
              <a:t>Results and Discussion</a:t>
            </a:r>
            <a:endParaRPr lang="en-US" dirty="0"/>
          </a:p>
        </p:txBody>
      </p:sp>
      <p:pic>
        <p:nvPicPr>
          <p:cNvPr id="2" name="Picture 1" descr="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54"/>
          <a:stretch/>
        </p:blipFill>
        <p:spPr>
          <a:xfrm>
            <a:off x="977530" y="1365750"/>
            <a:ext cx="6740851" cy="534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511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US" sz="6600" dirty="0" smtClean="0"/>
              <a:t>Conclusion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011034" y="1331531"/>
            <a:ext cx="724985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Synthetic Case was tested to migrate the image 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 smtClean="0">
                <a:solidFill>
                  <a:srgbClr val="FFFF00"/>
                </a:solidFill>
              </a:rPr>
              <a:t>Smoothing migration velocity improves resolution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 smtClean="0">
                <a:solidFill>
                  <a:srgbClr val="FFFF00"/>
                </a:solidFill>
              </a:rPr>
              <a:t>LSM applied and showed improvement in the resolution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 smtClean="0">
                <a:solidFill>
                  <a:srgbClr val="FFFF00"/>
                </a:solidFill>
              </a:rPr>
              <a:t>LSM improves the image while loosing spatial sampling resolution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692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Future work: Olduvai data</a:t>
            </a:r>
            <a:endParaRPr lang="en-US" dirty="0"/>
          </a:p>
        </p:txBody>
      </p:sp>
      <p:pic>
        <p:nvPicPr>
          <p:cNvPr id="4" name="Picture 3" descr="olduve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98008"/>
            <a:ext cx="3814811" cy="2895701"/>
          </a:xfrm>
          <a:prstGeom prst="rect">
            <a:avLst/>
          </a:prstGeom>
        </p:spPr>
      </p:pic>
      <p:pic>
        <p:nvPicPr>
          <p:cNvPr id="5" name="Picture 4" descr="tria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7471" y="1798008"/>
            <a:ext cx="3906789" cy="2895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619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Diffraction Stack migration </a:t>
            </a:r>
          </a:p>
          <a:p>
            <a:endParaRPr lang="en-US" sz="2800" dirty="0"/>
          </a:p>
          <a:p>
            <a:r>
              <a:rPr lang="en-US" sz="2800" dirty="0"/>
              <a:t>L</a:t>
            </a:r>
            <a:r>
              <a:rPr lang="en-US" sz="2800" dirty="0" smtClean="0"/>
              <a:t>east Squares  Migration</a:t>
            </a:r>
          </a:p>
          <a:p>
            <a:endParaRPr lang="en-US" sz="2800" dirty="0"/>
          </a:p>
          <a:p>
            <a:r>
              <a:rPr lang="en-US" sz="2800" dirty="0" smtClean="0"/>
              <a:t>Implementations</a:t>
            </a:r>
          </a:p>
          <a:p>
            <a:endParaRPr lang="en-US" sz="2800" dirty="0"/>
          </a:p>
          <a:p>
            <a:r>
              <a:rPr lang="en-US" sz="2800" dirty="0" smtClean="0"/>
              <a:t>Results and Discussions </a:t>
            </a:r>
          </a:p>
          <a:p>
            <a:endParaRPr lang="en-US" sz="2800" dirty="0"/>
          </a:p>
          <a:p>
            <a:r>
              <a:rPr lang="en-US" sz="2800" dirty="0" smtClean="0"/>
              <a:t>Conclusion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07724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Diffraction Stack migration </a:t>
            </a:r>
          </a:p>
          <a:p>
            <a:endParaRPr lang="en-US" sz="2800" dirty="0"/>
          </a:p>
          <a:p>
            <a:r>
              <a:rPr lang="en-US" sz="2800" dirty="0"/>
              <a:t>L</a:t>
            </a:r>
            <a:r>
              <a:rPr lang="en-US" sz="2800" dirty="0" smtClean="0"/>
              <a:t>east Squares  Migration</a:t>
            </a:r>
          </a:p>
          <a:p>
            <a:endParaRPr lang="en-US" sz="2800" dirty="0"/>
          </a:p>
          <a:p>
            <a:r>
              <a:rPr lang="en-US" sz="2800" dirty="0" smtClean="0"/>
              <a:t>Implementations</a:t>
            </a:r>
          </a:p>
          <a:p>
            <a:endParaRPr lang="en-US" sz="2800" dirty="0"/>
          </a:p>
          <a:p>
            <a:r>
              <a:rPr lang="en-US" sz="2800" dirty="0" smtClean="0"/>
              <a:t>Results and Discussions </a:t>
            </a:r>
          </a:p>
          <a:p>
            <a:endParaRPr lang="en-US" sz="2800" dirty="0"/>
          </a:p>
          <a:p>
            <a:r>
              <a:rPr lang="en-US" sz="2800" dirty="0" smtClean="0"/>
              <a:t>Conclusion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901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Diffraction Stack Migration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713" y="1847495"/>
            <a:ext cx="6295671" cy="11114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25855" y="3078225"/>
            <a:ext cx="5170529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 – weighted second-time derivative of the observed traces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x</a:t>
            </a:r>
            <a:r>
              <a:rPr lang="en-US" sz="2000" baseline="-25000" dirty="0" err="1" smtClean="0"/>
              <a:t>s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 -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 source location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x</a:t>
            </a:r>
            <a:r>
              <a:rPr lang="en-US" sz="2000" baseline="-25000" dirty="0" err="1"/>
              <a:t>g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 -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 geophone location</a:t>
            </a:r>
          </a:p>
          <a:p>
            <a:endParaRPr lang="en-US" sz="2000" dirty="0"/>
          </a:p>
          <a:p>
            <a:r>
              <a:rPr lang="en-US" sz="2000" dirty="0" err="1"/>
              <a:t>t</a:t>
            </a:r>
            <a:r>
              <a:rPr lang="en-US" sz="2000" baseline="-25000" dirty="0" err="1" smtClean="0"/>
              <a:t>sx</a:t>
            </a:r>
            <a:r>
              <a:rPr lang="en-US" sz="2000" dirty="0" err="1" smtClean="0"/>
              <a:t>+t</a:t>
            </a:r>
            <a:r>
              <a:rPr lang="en-US" sz="2000" baseline="-25000" dirty="0" err="1" smtClean="0"/>
              <a:t>xg</a:t>
            </a:r>
            <a:r>
              <a:rPr lang="en-US" sz="2000" dirty="0" smtClean="0"/>
              <a:t> –  minimum </a:t>
            </a:r>
            <a:r>
              <a:rPr lang="en-US" sz="2000" dirty="0" err="1" smtClean="0"/>
              <a:t>traveltime</a:t>
            </a:r>
            <a:endParaRPr lang="en-US" sz="2000" dirty="0" smtClean="0"/>
          </a:p>
          <a:p>
            <a:endParaRPr lang="en-US" dirty="0" smtClean="0"/>
          </a:p>
          <a:p>
            <a:endParaRPr lang="en-US" baseline="-25000" dirty="0"/>
          </a:p>
          <a:p>
            <a:endParaRPr lang="en-US" baseline="-25000" dirty="0" smtClean="0"/>
          </a:p>
          <a:p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253003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Diffraction Stack migration </a:t>
            </a:r>
          </a:p>
          <a:p>
            <a:endParaRPr lang="en-US" sz="2800" dirty="0"/>
          </a:p>
          <a:p>
            <a:r>
              <a:rPr lang="en-US" b="1" dirty="0">
                <a:solidFill>
                  <a:srgbClr val="FFFF00"/>
                </a:solidFill>
              </a:rPr>
              <a:t>L</a:t>
            </a:r>
            <a:r>
              <a:rPr lang="en-US" b="1" dirty="0" smtClean="0">
                <a:solidFill>
                  <a:srgbClr val="FFFF00"/>
                </a:solidFill>
              </a:rPr>
              <a:t>east Squares  Migration</a:t>
            </a:r>
          </a:p>
          <a:p>
            <a:endParaRPr lang="en-US" sz="2800" dirty="0"/>
          </a:p>
          <a:p>
            <a:r>
              <a:rPr lang="en-US" sz="2800" dirty="0" smtClean="0"/>
              <a:t>Implementations</a:t>
            </a:r>
          </a:p>
          <a:p>
            <a:endParaRPr lang="en-US" sz="2800" dirty="0"/>
          </a:p>
          <a:p>
            <a:r>
              <a:rPr lang="en-US" sz="2800" dirty="0" smtClean="0"/>
              <a:t>Results and Discussions</a:t>
            </a:r>
          </a:p>
          <a:p>
            <a:endParaRPr lang="en-US" sz="2800" dirty="0"/>
          </a:p>
          <a:p>
            <a:r>
              <a:rPr lang="en-US" sz="2800" dirty="0" smtClean="0"/>
              <a:t>Conclusion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901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Least Squares Migration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415" y="1645735"/>
            <a:ext cx="1562100" cy="635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47706" y="1779443"/>
            <a:ext cx="27636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Forward modeling</a:t>
            </a: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1740" y="2451100"/>
            <a:ext cx="2336800" cy="6477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84101" y="2606300"/>
            <a:ext cx="2042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Migration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3257695"/>
            <a:ext cx="2628900" cy="8509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278144" y="3513551"/>
            <a:ext cx="252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Objective function</a:t>
            </a:r>
            <a:endParaRPr lang="en-US" sz="20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0302" y="4245212"/>
            <a:ext cx="3835400" cy="8636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327643" y="4618737"/>
            <a:ext cx="174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Misfit gradient</a:t>
            </a:r>
            <a:endParaRPr lang="en-US" sz="20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7836" y="5191287"/>
            <a:ext cx="3009900" cy="7239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363150" y="5443512"/>
            <a:ext cx="18118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SD solution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46202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Diffraction Stack migration </a:t>
            </a:r>
          </a:p>
          <a:p>
            <a:endParaRPr lang="en-US" sz="2800" dirty="0"/>
          </a:p>
          <a:p>
            <a:r>
              <a:rPr lang="en-US" sz="2800" dirty="0"/>
              <a:t>L</a:t>
            </a:r>
            <a:r>
              <a:rPr lang="en-US" sz="2800" dirty="0" smtClean="0"/>
              <a:t>east Squares  Migration</a:t>
            </a:r>
          </a:p>
          <a:p>
            <a:endParaRPr lang="en-US" sz="2800" dirty="0"/>
          </a:p>
          <a:p>
            <a:r>
              <a:rPr lang="en-US" b="1" dirty="0" smtClean="0">
                <a:solidFill>
                  <a:srgbClr val="FFFF00"/>
                </a:solidFill>
              </a:rPr>
              <a:t>Implementations</a:t>
            </a:r>
          </a:p>
          <a:p>
            <a:endParaRPr lang="en-US" sz="2800" dirty="0"/>
          </a:p>
          <a:p>
            <a:r>
              <a:rPr lang="en-US" sz="2800" dirty="0" smtClean="0"/>
              <a:t>Results and Discussions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901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dirty="0" smtClean="0"/>
              <a:t>Implementation</a:t>
            </a:r>
            <a:endParaRPr lang="en-US" dirty="0"/>
          </a:p>
        </p:txBody>
      </p:sp>
      <p:pic>
        <p:nvPicPr>
          <p:cNvPr id="12" name="Picture 11" descr="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3" r="6595"/>
          <a:stretch/>
        </p:blipFill>
        <p:spPr>
          <a:xfrm>
            <a:off x="5364829" y="2610461"/>
            <a:ext cx="3792918" cy="3137505"/>
          </a:xfrm>
          <a:prstGeom prst="rect">
            <a:avLst/>
          </a:prstGeom>
        </p:spPr>
      </p:pic>
      <p:pic>
        <p:nvPicPr>
          <p:cNvPr id="13" name="Picture 12" descr="1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7" r="6557"/>
          <a:stretch/>
        </p:blipFill>
        <p:spPr>
          <a:xfrm>
            <a:off x="168149" y="1417638"/>
            <a:ext cx="5196680" cy="297148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005858" y="2333462"/>
            <a:ext cx="628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m/s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798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US" sz="6600" dirty="0" smtClean="0"/>
              <a:t>Implementation</a:t>
            </a:r>
            <a:endParaRPr lang="en-US" dirty="0"/>
          </a:p>
        </p:txBody>
      </p:sp>
      <p:pic>
        <p:nvPicPr>
          <p:cNvPr id="7" name="Picture 6" descr="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29" r="7366"/>
          <a:stretch/>
        </p:blipFill>
        <p:spPr>
          <a:xfrm>
            <a:off x="406882" y="1417638"/>
            <a:ext cx="8162249" cy="495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868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1372</TotalTime>
  <Words>171</Words>
  <Application>Microsoft Macintosh PowerPoint</Application>
  <PresentationFormat>On-screen Show (4:3)</PresentationFormat>
  <Paragraphs>100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9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Black</vt:lpstr>
      <vt:lpstr>1_Black</vt:lpstr>
      <vt:lpstr>2_Black</vt:lpstr>
      <vt:lpstr>3_Black</vt:lpstr>
      <vt:lpstr>4_Black</vt:lpstr>
      <vt:lpstr>5_Black</vt:lpstr>
      <vt:lpstr>6_Black</vt:lpstr>
      <vt:lpstr>7_Black</vt:lpstr>
      <vt:lpstr>8_Black</vt:lpstr>
      <vt:lpstr>Refraction Migration</vt:lpstr>
      <vt:lpstr>Outline:</vt:lpstr>
      <vt:lpstr>Outline:</vt:lpstr>
      <vt:lpstr>Diffraction Stack Migration</vt:lpstr>
      <vt:lpstr>Outline:</vt:lpstr>
      <vt:lpstr>Least Squares Migration</vt:lpstr>
      <vt:lpstr>Outline:</vt:lpstr>
      <vt:lpstr>Implementation</vt:lpstr>
      <vt:lpstr>Implementation</vt:lpstr>
      <vt:lpstr>Outline:</vt:lpstr>
      <vt:lpstr>Results and Discussion</vt:lpstr>
      <vt:lpstr>Results and Discussion</vt:lpstr>
      <vt:lpstr>Results and Discussion</vt:lpstr>
      <vt:lpstr>Results and Discussion</vt:lpstr>
      <vt:lpstr>Results and Discussion</vt:lpstr>
      <vt:lpstr>Results and Discussion</vt:lpstr>
      <vt:lpstr>Results and Discussion</vt:lpstr>
      <vt:lpstr>Conclusion</vt:lpstr>
      <vt:lpstr>Future work: Olduvai data</vt:lpstr>
    </vt:vector>
  </TitlesOfParts>
  <Company>King Abdullah University of Science and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Refraction Migration</dc:title>
  <dc:creator>Dias Urozayev</dc:creator>
  <cp:lastModifiedBy>eren Yıldırım</cp:lastModifiedBy>
  <cp:revision>20</cp:revision>
  <dcterms:created xsi:type="dcterms:W3CDTF">2015-12-03T04:15:59Z</dcterms:created>
  <dcterms:modified xsi:type="dcterms:W3CDTF">2015-12-12T11:41:11Z</dcterms:modified>
</cp:coreProperties>
</file>